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6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59" r:id="rId2"/>
    <p:sldId id="263" r:id="rId3"/>
    <p:sldId id="291" r:id="rId4"/>
    <p:sldId id="299" r:id="rId5"/>
    <p:sldId id="262" r:id="rId6"/>
    <p:sldId id="267" r:id="rId7"/>
    <p:sldId id="261" r:id="rId8"/>
    <p:sldId id="272" r:id="rId9"/>
    <p:sldId id="297" r:id="rId10"/>
  </p:sldIdLst>
  <p:sldSz cx="12192000" cy="6858000"/>
  <p:notesSz cx="6858000" cy="9945688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73"/>
  </p:normalViewPr>
  <p:slideViewPr>
    <p:cSldViewPr snapToGrid="0" snapToObjects="1">
      <p:cViewPr varScale="1">
        <p:scale>
          <a:sx n="56" d="100"/>
          <a:sy n="56" d="100"/>
        </p:scale>
        <p:origin x="108" y="6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openxmlformats.org/officeDocument/2006/relationships/customXml" Target="../customXml/item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6AF03120-525C-49E4-B860-D416A437A46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0"/>
            <a:ext cx="2971800" cy="499012"/>
          </a:xfrm>
          <a:prstGeom prst="rect">
            <a:avLst/>
          </a:prstGeom>
        </p:spPr>
        <p:txBody>
          <a:bodyPr vert="horz" lIns="96015" tIns="48007" rIns="96015" bIns="48007" rtlCol="0"/>
          <a:lstStyle>
            <a:lvl1pPr algn="l">
              <a:defRPr sz="1300"/>
            </a:lvl1pPr>
          </a:lstStyle>
          <a:p>
            <a:r>
              <a:rPr lang="nl-NL"/>
              <a:t>Dorpsontmoeting Meijel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B2569DB4-52BE-497D-B8E0-D918B187799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4" y="0"/>
            <a:ext cx="2971800" cy="499012"/>
          </a:xfrm>
          <a:prstGeom prst="rect">
            <a:avLst/>
          </a:prstGeom>
        </p:spPr>
        <p:txBody>
          <a:bodyPr vert="horz" lIns="96015" tIns="48007" rIns="96015" bIns="48007" rtlCol="0"/>
          <a:lstStyle>
            <a:lvl1pPr algn="r">
              <a:defRPr sz="1300"/>
            </a:lvl1pPr>
          </a:lstStyle>
          <a:p>
            <a:fld id="{8F447AC5-E400-4FBF-AF12-F8E03FEFB280}" type="datetimeFigureOut">
              <a:rPr lang="nl-NL" smtClean="0"/>
              <a:t>8-4-2024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FC96040B-E732-40A7-9309-5FD9DD05C9F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9446678"/>
            <a:ext cx="2971800" cy="499011"/>
          </a:xfrm>
          <a:prstGeom prst="rect">
            <a:avLst/>
          </a:prstGeom>
        </p:spPr>
        <p:txBody>
          <a:bodyPr vert="horz" lIns="96015" tIns="48007" rIns="96015" bIns="48007" rtlCol="0" anchor="b"/>
          <a:lstStyle>
            <a:lvl1pPr algn="l">
              <a:defRPr sz="1300"/>
            </a:lvl1pPr>
          </a:lstStyle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E07AB7E-262C-4D2C-8129-61C8706547B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4" y="9446678"/>
            <a:ext cx="2971800" cy="499011"/>
          </a:xfrm>
          <a:prstGeom prst="rect">
            <a:avLst/>
          </a:prstGeom>
        </p:spPr>
        <p:txBody>
          <a:bodyPr vert="horz" lIns="96015" tIns="48007" rIns="96015" bIns="48007" rtlCol="0" anchor="b"/>
          <a:lstStyle>
            <a:lvl1pPr algn="r">
              <a:defRPr sz="1300"/>
            </a:lvl1pPr>
          </a:lstStyle>
          <a:p>
            <a:fld id="{16587330-FD9B-46AB-9EFA-9A53F7F9ECC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42974153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71800" cy="499012"/>
          </a:xfrm>
          <a:prstGeom prst="rect">
            <a:avLst/>
          </a:prstGeom>
        </p:spPr>
        <p:txBody>
          <a:bodyPr vert="horz" lIns="96015" tIns="48007" rIns="96015" bIns="48007" rtlCol="0"/>
          <a:lstStyle>
            <a:lvl1pPr algn="l">
              <a:defRPr sz="1300"/>
            </a:lvl1pPr>
          </a:lstStyle>
          <a:p>
            <a:r>
              <a:rPr lang="nl-NL"/>
              <a:t>Dorpsontmoeting Meijel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4" y="0"/>
            <a:ext cx="2971800" cy="499012"/>
          </a:xfrm>
          <a:prstGeom prst="rect">
            <a:avLst/>
          </a:prstGeom>
        </p:spPr>
        <p:txBody>
          <a:bodyPr vert="horz" lIns="96015" tIns="48007" rIns="96015" bIns="48007" rtlCol="0"/>
          <a:lstStyle>
            <a:lvl1pPr algn="r">
              <a:defRPr sz="1300"/>
            </a:lvl1pPr>
          </a:lstStyle>
          <a:p>
            <a:fld id="{A98C87A1-D54B-425B-8585-1A7E45BB8A96}" type="datetimeFigureOut">
              <a:rPr lang="nl-NL" smtClean="0"/>
              <a:t>8-4-2024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46088" y="1243013"/>
            <a:ext cx="5967412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015" tIns="48007" rIns="96015" bIns="48007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786363"/>
            <a:ext cx="5486400" cy="3916114"/>
          </a:xfrm>
          <a:prstGeom prst="rect">
            <a:avLst/>
          </a:prstGeom>
        </p:spPr>
        <p:txBody>
          <a:bodyPr vert="horz" lIns="96015" tIns="48007" rIns="96015" bIns="48007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1" y="9446678"/>
            <a:ext cx="2971800" cy="499011"/>
          </a:xfrm>
          <a:prstGeom prst="rect">
            <a:avLst/>
          </a:prstGeom>
        </p:spPr>
        <p:txBody>
          <a:bodyPr vert="horz" lIns="96015" tIns="48007" rIns="96015" bIns="48007" rtlCol="0" anchor="b"/>
          <a:lstStyle>
            <a:lvl1pPr algn="l">
              <a:defRPr sz="13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4" y="9446678"/>
            <a:ext cx="2971800" cy="499011"/>
          </a:xfrm>
          <a:prstGeom prst="rect">
            <a:avLst/>
          </a:prstGeom>
        </p:spPr>
        <p:txBody>
          <a:bodyPr vert="horz" lIns="96015" tIns="48007" rIns="96015" bIns="48007" rtlCol="0" anchor="b"/>
          <a:lstStyle>
            <a:lvl1pPr algn="r">
              <a:defRPr sz="1300"/>
            </a:lvl1pPr>
          </a:lstStyle>
          <a:p>
            <a:fld id="{2CFF85F4-BA9B-43A4-90F0-4DD3343FC93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58542563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F1229D-1D83-764E-B65D-B36AC80F42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712B2ED1-69CC-F840-B1C3-DEF037DFFB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4E59AAB-9C35-3B43-9E64-D1A2FBFB8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B88F8-2337-7A45-89FF-65F5E8F60561}" type="datetimeFigureOut">
              <a:rPr lang="nl-NL" smtClean="0"/>
              <a:t>8-4-2024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E013173-0A7F-264F-B9DF-64DA3FB71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4A08CE6-62ED-AC45-B78D-ECDEC0FD7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91D7A-D34A-334C-A9EF-7D3E77E050B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85658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14EF37-E063-0D41-8934-0B8F0BF97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F1816F32-037F-DF46-8A47-5293686DC5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86134AE-D08A-5D44-9240-674DB5EFA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B88F8-2337-7A45-89FF-65F5E8F60561}" type="datetimeFigureOut">
              <a:rPr lang="nl-NL" smtClean="0"/>
              <a:t>8-4-2024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46E844B-E081-9445-8F8E-98FB0F5BF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E852C3F-D7B0-A64A-A678-D977CDCE8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91D7A-D34A-334C-A9EF-7D3E77E050B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617305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214D8370-918B-AB43-927E-7A5F99F414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97DA881A-546A-904C-B201-E4EF413950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7C1DCD9-690C-8C41-A67E-8A46A1124D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B88F8-2337-7A45-89FF-65F5E8F60561}" type="datetimeFigureOut">
              <a:rPr lang="nl-NL" smtClean="0"/>
              <a:t>8-4-2024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9C3B358-49C1-1846-81A8-E495C1629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94A222B-16C2-A947-BF7F-04DA38FB8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91D7A-D34A-334C-A9EF-7D3E77E050B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1737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2FB54B-873E-4B41-93B8-1620152D7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37727B2-5C47-3D4F-B960-083EA28CA4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2D86A0B-08BC-054E-9408-10B2F9565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B88F8-2337-7A45-89FF-65F5E8F60561}" type="datetimeFigureOut">
              <a:rPr lang="nl-NL" smtClean="0"/>
              <a:t>8-4-2024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403F7E9-A684-FA4C-809A-7E0B637BE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787F1E7-4060-D440-9C3E-784B21A26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91D7A-D34A-334C-A9EF-7D3E77E050B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026953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B4BE9F-5845-4A4B-BF96-0F0584B3D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77818CE-0AC3-9545-A488-5F00848E86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8342022-6A8F-FB4D-8DE6-BD159FAD6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B88F8-2337-7A45-89FF-65F5E8F60561}" type="datetimeFigureOut">
              <a:rPr lang="nl-NL" smtClean="0"/>
              <a:t>8-4-2024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E3A498C-F31A-0F4D-B9B8-D47127C6A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D5B1F0D-755D-EE4D-BD8C-1243D1550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91D7A-D34A-334C-A9EF-7D3E77E050B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32946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1E7D2B-0018-694F-9E2C-730A281D7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28CA6E8-1565-1F42-A436-218CD16147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D8E0D66-2AB7-DD46-AFFF-65FF4F7851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08BAEED-E0BC-3645-A3BE-D790BAE5D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B88F8-2337-7A45-89FF-65F5E8F60561}" type="datetimeFigureOut">
              <a:rPr lang="nl-NL" smtClean="0"/>
              <a:t>8-4-2024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66B438C-9DFA-2C40-88D2-D5258D45A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75398E2-6853-544F-A9CD-CEC8B59A7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91D7A-D34A-334C-A9EF-7D3E77E050B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150776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6E7A0B-C673-3E46-95B6-3F6857446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27E3D4D-D6BB-EC42-A32C-FC6D654418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2B5384F-C0F5-BE42-9B4F-B63BA0868A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68714CBC-FF95-E04E-AE7A-7CD32F710A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D2D2F57F-1471-EB4D-BD48-2651A36E6C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2EA01E11-FC47-BE41-A29C-0FB076CC7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B88F8-2337-7A45-89FF-65F5E8F60561}" type="datetimeFigureOut">
              <a:rPr lang="nl-NL" smtClean="0"/>
              <a:t>8-4-2024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4EE27EE4-C5BC-6643-BAE4-D9A4454E9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0ABAC756-DCE0-3248-A6B9-20E0548F5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91D7A-D34A-334C-A9EF-7D3E77E050B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944410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B5B97F-105F-B442-817C-2B27A2C51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DFCCD53D-FA5A-0943-BAFD-E51A80A63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B88F8-2337-7A45-89FF-65F5E8F60561}" type="datetimeFigureOut">
              <a:rPr lang="nl-NL" smtClean="0"/>
              <a:t>8-4-2024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394C1FBF-66F2-9D45-93A0-7E0B71AD2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3D9A0D3-9B9A-3C46-B8CE-4AF98ABFC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91D7A-D34A-334C-A9EF-7D3E77E050B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15106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57BFCD22-F131-3042-A886-4A62A3889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B88F8-2337-7A45-89FF-65F5E8F60561}" type="datetimeFigureOut">
              <a:rPr lang="nl-NL" smtClean="0"/>
              <a:t>8-4-2024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A4E3FAF0-0625-964B-8889-52EE1213D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BB7D57C-9CC5-F743-B5C2-2FA492B7A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91D7A-D34A-334C-A9EF-7D3E77E050B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92927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69BEBA-885E-5545-A813-D09884B6E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61CC915-361A-7843-92A4-3D044CE3C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FD54E19-113F-274C-9DC2-28AF180F8F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258CC74-602D-7E42-B281-33C27744D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B88F8-2337-7A45-89FF-65F5E8F60561}" type="datetimeFigureOut">
              <a:rPr lang="nl-NL" smtClean="0"/>
              <a:t>8-4-2024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E52D3C0-A35A-FD45-BAB4-1B2596987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4A717D6-9EBA-7545-A22E-A8E58E4EA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91D7A-D34A-334C-A9EF-7D3E77E050B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19591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3E3713-B394-5C47-8A98-6DD557C7F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25876C1B-88FB-1D44-9F08-1E85F5BBF5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EE21885-2454-174C-B652-974F86A0E6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60B4AB4-78BE-B64D-BD80-090DA9B83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B88F8-2337-7A45-89FF-65F5E8F60561}" type="datetimeFigureOut">
              <a:rPr lang="nl-NL" smtClean="0"/>
              <a:t>8-4-2024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C6CD1E1-A382-4E4E-B9EE-B3562A43F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4D7A268-F984-C543-8EB4-C2AB2E450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91D7A-D34A-334C-A9EF-7D3E77E050B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94253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92091201-3799-EC41-AD1D-768365FE1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D9BBDA8-ADDE-4846-9FA5-A54BF3547D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6582CA8-6986-F644-834B-F23F74DAED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8B88F8-2337-7A45-89FF-65F5E8F60561}" type="datetimeFigureOut">
              <a:rPr lang="nl-NL" smtClean="0"/>
              <a:t>8-4-2024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75992E-7FE8-7542-97F8-236E7009EC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6B8CC5E-E5C7-9E46-A847-958C1E8A87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791D7A-D34A-334C-A9EF-7D3E77E050B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94220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ijdelijke aanduiding voor inhoud 8">
            <a:extLst>
              <a:ext uri="{FF2B5EF4-FFF2-40B4-BE49-F238E27FC236}">
                <a16:creationId xmlns:a16="http://schemas.microsoft.com/office/drawing/2014/main" id="{7469F399-7D92-C647-B404-1396AC9F52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315141"/>
            <a:ext cx="12192000" cy="361808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19C1FC2-04E7-C54A-BFD1-82C6FDF7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62164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nl-NL" sz="2800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Rouw &amp; Verlies    Café Brein Eindhoven          </a:t>
            </a:r>
            <a:r>
              <a:rPr lang="nl-NL" sz="2400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8 april ‘24</a:t>
            </a:r>
            <a:endParaRPr lang="nl-NL" sz="27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2350078A-99CA-490C-AB68-F9233174515C}"/>
              </a:ext>
            </a:extLst>
          </p:cNvPr>
          <p:cNvSpPr txBox="1"/>
          <p:nvPr/>
        </p:nvSpPr>
        <p:spPr>
          <a:xfrm>
            <a:off x="1014406" y="1141148"/>
            <a:ext cx="5225029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nl-NL" sz="1800" dirty="0">
              <a:solidFill>
                <a:schemeClr val="accent6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endParaRPr lang="nl-NL" dirty="0">
              <a:solidFill>
                <a:schemeClr val="accent6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r>
              <a:rPr lang="nl-NL" sz="1800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Wie ben ik? </a:t>
            </a:r>
          </a:p>
          <a:p>
            <a:endParaRPr lang="nl-NL" dirty="0">
              <a:solidFill>
                <a:schemeClr val="accent6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r>
              <a:rPr lang="nl-NL" sz="1800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Monique Verhaegh –</a:t>
            </a:r>
          </a:p>
          <a:p>
            <a:r>
              <a:rPr lang="nl-NL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	  Peters</a:t>
            </a:r>
            <a:endParaRPr lang="nl-NL" sz="1800" dirty="0">
              <a:solidFill>
                <a:schemeClr val="accent6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endParaRPr lang="nl-NL" dirty="0">
              <a:solidFill>
                <a:schemeClr val="accent6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r>
              <a:rPr lang="nl-NL" sz="1800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	Vrouw van . . .</a:t>
            </a:r>
          </a:p>
          <a:p>
            <a:r>
              <a:rPr lang="nl-NL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	Moeder van . . .</a:t>
            </a:r>
            <a:endParaRPr lang="nl-NL" sz="1800" dirty="0">
              <a:solidFill>
                <a:schemeClr val="accent6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r>
              <a:rPr lang="nl-NL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	Oma van . . . </a:t>
            </a:r>
          </a:p>
          <a:p>
            <a:r>
              <a:rPr lang="nl-NL" sz="1800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	Zus van . . . </a:t>
            </a:r>
          </a:p>
          <a:p>
            <a:endParaRPr lang="nl-NL" dirty="0">
              <a:solidFill>
                <a:schemeClr val="accent6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r>
              <a:rPr lang="nl-NL" sz="1800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Rouw &amp; Verliesbegeleider</a:t>
            </a:r>
          </a:p>
          <a:p>
            <a:endParaRPr lang="nl-NL" dirty="0">
              <a:solidFill>
                <a:schemeClr val="accent6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endParaRPr lang="nl-NL" sz="1800" dirty="0"/>
          </a:p>
          <a:p>
            <a:pPr marL="0" indent="0">
              <a:buNone/>
            </a:pPr>
            <a:endParaRPr lang="nl-NL" sz="1800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A973B37C-95F6-0CD6-9BF4-8091DAD5BE29}"/>
              </a:ext>
            </a:extLst>
          </p:cNvPr>
          <p:cNvSpPr txBox="1"/>
          <p:nvPr/>
        </p:nvSpPr>
        <p:spPr>
          <a:xfrm>
            <a:off x="6239435" y="1833645"/>
            <a:ext cx="478715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Voor vanavond:</a:t>
            </a:r>
          </a:p>
          <a:p>
            <a:r>
              <a:rPr lang="nl-NL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*Bepaal jezelf wat je deelt met de groep.</a:t>
            </a:r>
          </a:p>
          <a:p>
            <a:endParaRPr lang="nl-NL" dirty="0">
              <a:solidFill>
                <a:schemeClr val="accent6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r>
              <a:rPr lang="nl-NL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*Wat we hier delen met elkaar hoort bij deze avond. (en is niet voor de straat)</a:t>
            </a:r>
          </a:p>
          <a:p>
            <a:endParaRPr lang="nl-NL" dirty="0">
              <a:solidFill>
                <a:schemeClr val="accent6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r>
              <a:rPr lang="nl-NL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*Emoties kunnen erbij horen.</a:t>
            </a:r>
          </a:p>
          <a:p>
            <a:endParaRPr lang="nl-NL" dirty="0">
              <a:solidFill>
                <a:schemeClr val="accent6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r>
              <a:rPr lang="nl-NL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*Ga ik jullie ook uitnodigen actief mee te doen!</a:t>
            </a:r>
          </a:p>
          <a:p>
            <a:endParaRPr lang="nl-NL" dirty="0">
              <a:solidFill>
                <a:schemeClr val="accent6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r>
              <a:rPr lang="nl-NL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*. . . . .</a:t>
            </a:r>
          </a:p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3A64799-E996-6101-3F4D-CF1C303C0E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0769" y="1186477"/>
            <a:ext cx="2014806" cy="2014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9812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ijdelijke aanduiding voor inhoud 8">
            <a:extLst>
              <a:ext uri="{FF2B5EF4-FFF2-40B4-BE49-F238E27FC236}">
                <a16:creationId xmlns:a16="http://schemas.microsoft.com/office/drawing/2014/main" id="{7469F399-7D92-C647-B404-1396AC9F52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072839"/>
            <a:ext cx="12192000" cy="361808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19C1FC2-04E7-C54A-BFD1-82C6FDF7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62164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nl-NL" sz="280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Rouw &amp; Verlies    Café Brein Eindhoven          8 april ‘24</a:t>
            </a:r>
            <a:endParaRPr lang="nl-NL" sz="2800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89D12644-F586-4BC5-AB30-AF28CA0E6702}"/>
              </a:ext>
            </a:extLst>
          </p:cNvPr>
          <p:cNvSpPr txBox="1"/>
          <p:nvPr/>
        </p:nvSpPr>
        <p:spPr>
          <a:xfrm>
            <a:off x="959556" y="1117600"/>
            <a:ext cx="8184444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2000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2000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2000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2000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Bookman Old Style" panose="02050604050505020204" pitchFamily="18" charset="0"/>
              </a:rPr>
              <a:t>Wat is Rouw?  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1D6B5F97-299B-478D-BBA9-335C099354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0996" y="1486932"/>
            <a:ext cx="6250055" cy="1625888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29C8A3BD-868E-4782-8892-8AEA60D669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9521" y="2244530"/>
            <a:ext cx="3541483" cy="3565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0067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ijdelijke aanduiding voor inhoud 8">
            <a:extLst>
              <a:ext uri="{FF2B5EF4-FFF2-40B4-BE49-F238E27FC236}">
                <a16:creationId xmlns:a16="http://schemas.microsoft.com/office/drawing/2014/main" id="{7469F399-7D92-C647-B404-1396AC9F52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239911"/>
            <a:ext cx="12192000" cy="361808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19C1FC2-04E7-C54A-BFD1-82C6FDF7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62164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nl-NL" sz="3100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Rouw &amp; Verlies    Café Brein Eindhoven          </a:t>
            </a:r>
            <a:r>
              <a:rPr lang="nl-NL" sz="2700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8 april ‘24</a:t>
            </a:r>
            <a:endParaRPr lang="nl-NL" sz="27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2350078A-99CA-490C-AB68-F9233174515C}"/>
              </a:ext>
            </a:extLst>
          </p:cNvPr>
          <p:cNvSpPr txBox="1"/>
          <p:nvPr/>
        </p:nvSpPr>
        <p:spPr>
          <a:xfrm>
            <a:off x="838200" y="1523923"/>
            <a:ext cx="10704754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Rouw is een universeel gevoel, </a:t>
            </a:r>
          </a:p>
          <a:p>
            <a:r>
              <a:rPr lang="nl-NL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net zoals de Liefde!</a:t>
            </a:r>
          </a:p>
          <a:p>
            <a:r>
              <a:rPr lang="nl-NL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(Maar, zo divers in ieders eigen beleving)</a:t>
            </a:r>
          </a:p>
          <a:p>
            <a:endParaRPr lang="nl-NL" dirty="0">
              <a:solidFill>
                <a:schemeClr val="accent6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r>
              <a:rPr lang="nl-NL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Hoe uit zich Rouw? </a:t>
            </a:r>
          </a:p>
          <a:p>
            <a:r>
              <a:rPr lang="nl-NL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Hoe uiten de </a:t>
            </a:r>
            <a:r>
              <a:rPr lang="nl-NL" dirty="0" err="1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Rouw-klachten</a:t>
            </a:r>
            <a:r>
              <a:rPr lang="nl-NL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 zich bij jouw?</a:t>
            </a:r>
          </a:p>
          <a:p>
            <a:endParaRPr lang="nl-NL" dirty="0">
              <a:solidFill>
                <a:schemeClr val="accent6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r>
              <a:rPr lang="nl-NL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Herkenbaar? </a:t>
            </a:r>
          </a:p>
          <a:p>
            <a:r>
              <a:rPr lang="nl-NL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En wat doe je dan? </a:t>
            </a:r>
          </a:p>
          <a:p>
            <a:endParaRPr lang="nl-NL" dirty="0">
              <a:solidFill>
                <a:schemeClr val="accent6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r>
              <a:rPr lang="nl-NL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Rouw is een werkwoord</a:t>
            </a:r>
          </a:p>
          <a:p>
            <a:r>
              <a:rPr lang="nl-NL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Dus dynamisch.</a:t>
            </a:r>
          </a:p>
          <a:p>
            <a:r>
              <a:rPr lang="nl-NL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Dus zou het kunnen zijn dat het vele vormen kent</a:t>
            </a:r>
            <a:r>
              <a:rPr lang="nl-NL" dirty="0">
                <a:latin typeface="Bookman Old Style" panose="02050604050505020204" pitchFamily="18" charset="0"/>
              </a:rPr>
              <a:t>.</a:t>
            </a:r>
          </a:p>
          <a:p>
            <a:endParaRPr lang="nl-NL" dirty="0">
              <a:latin typeface="Bookman Old Style" panose="02050604050505020204" pitchFamily="18" charset="0"/>
            </a:endParaRPr>
          </a:p>
          <a:p>
            <a:endParaRPr lang="nl-NL" dirty="0">
              <a:latin typeface="Bookman Old Style" panose="02050604050505020204" pitchFamily="18" charset="0"/>
            </a:endParaRPr>
          </a:p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779E50B-80B1-5E2D-2FC3-5BFC2D0AB6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0231" y="2697770"/>
            <a:ext cx="3663568" cy="3618089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7AABA208-5E38-4311-E1BE-561CDAE505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9892" y="1586192"/>
            <a:ext cx="5136310" cy="1114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53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ijdelijke aanduiding voor inhoud 8">
            <a:extLst>
              <a:ext uri="{FF2B5EF4-FFF2-40B4-BE49-F238E27FC236}">
                <a16:creationId xmlns:a16="http://schemas.microsoft.com/office/drawing/2014/main" id="{7469F399-7D92-C647-B404-1396AC9F52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315141"/>
            <a:ext cx="12192000" cy="361808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19C1FC2-04E7-C54A-BFD1-82C6FDF7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62164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nl-NL" sz="2800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Rouw &amp; Verlies    Café Brein Eindhoven          </a:t>
            </a:r>
            <a:r>
              <a:rPr lang="nl-NL" sz="2400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8 april ‘24</a:t>
            </a:r>
            <a:endParaRPr lang="nl-NL" sz="27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2350078A-99CA-490C-AB68-F9233174515C}"/>
              </a:ext>
            </a:extLst>
          </p:cNvPr>
          <p:cNvSpPr txBox="1"/>
          <p:nvPr/>
        </p:nvSpPr>
        <p:spPr>
          <a:xfrm>
            <a:off x="1014406" y="1141148"/>
            <a:ext cx="5225029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nl-NL" sz="1800" dirty="0">
              <a:solidFill>
                <a:schemeClr val="accent6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endParaRPr lang="nl-NL" dirty="0">
              <a:solidFill>
                <a:schemeClr val="accent6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r>
              <a:rPr lang="nl-NL" sz="1800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Jullie vraag !!!</a:t>
            </a:r>
          </a:p>
          <a:p>
            <a:r>
              <a:rPr lang="nl-NL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	</a:t>
            </a:r>
            <a:r>
              <a:rPr lang="nl-NL" sz="1800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 (En daar word ik heel blij van!)</a:t>
            </a:r>
          </a:p>
          <a:p>
            <a:endParaRPr lang="nl-NL" sz="1800" dirty="0">
              <a:solidFill>
                <a:schemeClr val="accent6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r>
              <a:rPr lang="nl-NL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Leven met een NAH?</a:t>
            </a:r>
          </a:p>
          <a:p>
            <a:r>
              <a:rPr lang="nl-NL" sz="1800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Je partner met een NAH &lt;&gt; </a:t>
            </a:r>
            <a:r>
              <a:rPr lang="nl-NL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Grote Mantelzorgtaak?</a:t>
            </a:r>
            <a:endParaRPr lang="nl-NL" sz="1800" dirty="0">
              <a:solidFill>
                <a:schemeClr val="accent6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endParaRPr lang="nl-NL" dirty="0">
              <a:solidFill>
                <a:schemeClr val="accent6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r>
              <a:rPr lang="nl-NL" sz="1800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De Rouw hierbij? </a:t>
            </a:r>
          </a:p>
          <a:p>
            <a:endParaRPr lang="nl-NL" dirty="0">
              <a:solidFill>
                <a:schemeClr val="accent6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endParaRPr lang="nl-NL" sz="1800" dirty="0"/>
          </a:p>
          <a:p>
            <a:pPr marL="0" indent="0">
              <a:buNone/>
            </a:pPr>
            <a:endParaRPr lang="nl-NL" sz="1800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A973B37C-95F6-0CD6-9BF4-8091DAD5BE29}"/>
              </a:ext>
            </a:extLst>
          </p:cNvPr>
          <p:cNvSpPr txBox="1"/>
          <p:nvPr/>
        </p:nvSpPr>
        <p:spPr>
          <a:xfrm>
            <a:off x="6239435" y="1833645"/>
            <a:ext cx="478715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Voor vanavond:</a:t>
            </a:r>
          </a:p>
          <a:p>
            <a:r>
              <a:rPr lang="nl-NL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*Bepaal jezelf wat je deelt met de groep.</a:t>
            </a:r>
          </a:p>
          <a:p>
            <a:endParaRPr lang="nl-NL" dirty="0">
              <a:solidFill>
                <a:schemeClr val="accent6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r>
              <a:rPr lang="nl-NL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*Wat we hier delen met elkaar hoort bij deze avond. (en is niet voor de straat)</a:t>
            </a:r>
          </a:p>
          <a:p>
            <a:endParaRPr lang="nl-NL" dirty="0">
              <a:solidFill>
                <a:schemeClr val="accent6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r>
              <a:rPr lang="nl-NL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*Emoties kunnen erbij horen.</a:t>
            </a:r>
          </a:p>
          <a:p>
            <a:endParaRPr lang="nl-NL" dirty="0">
              <a:solidFill>
                <a:schemeClr val="accent6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r>
              <a:rPr lang="nl-NL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*Ga ik jullie ook uitnodigen actief mee te doen!</a:t>
            </a:r>
          </a:p>
          <a:p>
            <a:endParaRPr lang="nl-NL" dirty="0">
              <a:solidFill>
                <a:schemeClr val="accent6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r>
              <a:rPr lang="nl-NL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*. . . . .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59183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ijdelijke aanduiding voor inhoud 8">
            <a:extLst>
              <a:ext uri="{FF2B5EF4-FFF2-40B4-BE49-F238E27FC236}">
                <a16:creationId xmlns:a16="http://schemas.microsoft.com/office/drawing/2014/main" id="{7469F399-7D92-C647-B404-1396AC9F52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239911"/>
            <a:ext cx="12192000" cy="361808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19C1FC2-04E7-C54A-BFD1-82C6FDF7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511830"/>
            <a:ext cx="10515600" cy="662164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nl-NL" sz="2800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Rouw &amp; Verlies    Café Brein Eindhoven          8 april ‘24</a:t>
            </a:r>
            <a:endParaRPr lang="nl-NL" sz="2800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FA495006-B50F-4AD1-B01B-0372BB079566}"/>
              </a:ext>
            </a:extLst>
          </p:cNvPr>
          <p:cNvSpPr txBox="1"/>
          <p:nvPr/>
        </p:nvSpPr>
        <p:spPr>
          <a:xfrm>
            <a:off x="838200" y="1173996"/>
            <a:ext cx="8284451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endParaRPr lang="nl-NL" dirty="0"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nl-NL" dirty="0">
                <a:latin typeface="Bookman Old Style" panose="02050604050505020204" pitchFamily="18" charset="0"/>
              </a:rPr>
              <a:t>Wat is mijn doel voor vanavond?</a:t>
            </a:r>
          </a:p>
          <a:p>
            <a:pPr marL="0" indent="0">
              <a:buNone/>
            </a:pPr>
            <a:r>
              <a:rPr lang="nl-NL" dirty="0">
                <a:latin typeface="Bookman Old Style" panose="02050604050505020204" pitchFamily="18" charset="0"/>
              </a:rPr>
              <a:t>	Het is oké om te rouwen!</a:t>
            </a:r>
          </a:p>
          <a:p>
            <a:pPr marL="0" indent="0">
              <a:buNone/>
            </a:pPr>
            <a:endParaRPr lang="nl-NL" dirty="0"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nl-NL" dirty="0">
                <a:latin typeface="Bookman Old Style" panose="02050604050505020204" pitchFamily="18" charset="0"/>
              </a:rPr>
              <a:t>Als </a:t>
            </a:r>
            <a:r>
              <a:rPr lang="nl-NL" i="1" dirty="0">
                <a:latin typeface="Bookman Old Style" panose="02050604050505020204" pitchFamily="18" charset="0"/>
              </a:rPr>
              <a:t>jouw</a:t>
            </a:r>
            <a:r>
              <a:rPr lang="nl-NL" dirty="0">
                <a:latin typeface="Bookman Old Style" panose="02050604050505020204" pitchFamily="18" charset="0"/>
              </a:rPr>
              <a:t> verlies voelt </a:t>
            </a:r>
          </a:p>
          <a:p>
            <a:pPr marL="0" indent="0">
              <a:buNone/>
            </a:pPr>
            <a:r>
              <a:rPr lang="nl-NL" dirty="0">
                <a:latin typeface="Bookman Old Style" panose="02050604050505020204" pitchFamily="18" charset="0"/>
              </a:rPr>
              <a:t>als het grootste verlies ter wereld,</a:t>
            </a:r>
          </a:p>
          <a:p>
            <a:pPr marL="0" indent="0">
              <a:buNone/>
            </a:pPr>
            <a:r>
              <a:rPr lang="nl-NL" dirty="0">
                <a:latin typeface="Bookman Old Style" panose="02050604050505020204" pitchFamily="18" charset="0"/>
              </a:rPr>
              <a:t>is dat oké.</a:t>
            </a:r>
          </a:p>
          <a:p>
            <a:pPr marL="0" indent="0">
              <a:buNone/>
            </a:pPr>
            <a:r>
              <a:rPr lang="nl-NL" dirty="0">
                <a:latin typeface="Bookman Old Style" panose="02050604050505020204" pitchFamily="18" charset="0"/>
              </a:rPr>
              <a:t>Het is het grootste verlies in </a:t>
            </a:r>
            <a:r>
              <a:rPr lang="nl-NL" i="1" dirty="0">
                <a:latin typeface="Bookman Old Style" panose="02050604050505020204" pitchFamily="18" charset="0"/>
              </a:rPr>
              <a:t>jouw</a:t>
            </a:r>
            <a:r>
              <a:rPr lang="nl-NL" dirty="0">
                <a:latin typeface="Bookman Old Style" panose="02050604050505020204" pitchFamily="18" charset="0"/>
              </a:rPr>
              <a:t> wereld.</a:t>
            </a:r>
          </a:p>
          <a:p>
            <a:pPr marL="0" indent="0">
              <a:buNone/>
            </a:pPr>
            <a:endParaRPr lang="nl-NL" dirty="0"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nl-NL" dirty="0">
                <a:latin typeface="Bookman Old Style" panose="02050604050505020204" pitchFamily="18" charset="0"/>
              </a:rPr>
              <a:t>Voor vanavond wil ik een onderscheid maken </a:t>
            </a:r>
          </a:p>
          <a:p>
            <a:pPr marL="0" indent="0">
              <a:buNone/>
            </a:pPr>
            <a:r>
              <a:rPr lang="nl-NL" dirty="0">
                <a:latin typeface="Bookman Old Style" panose="02050604050505020204" pitchFamily="18" charset="0"/>
              </a:rPr>
              <a:t>tussen “levende rouw” &amp; rouw door de dood.</a:t>
            </a:r>
          </a:p>
          <a:p>
            <a:pPr marL="0" indent="0">
              <a:buNone/>
            </a:pPr>
            <a:endParaRPr lang="nl-NL" dirty="0"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nl-NL" dirty="0">
                <a:latin typeface="Bookman Old Style" panose="02050604050505020204" pitchFamily="18" charset="0"/>
              </a:rPr>
              <a:t>Het een is niet minder hevig dan het andere,</a:t>
            </a:r>
          </a:p>
          <a:p>
            <a:pPr marL="0" indent="0">
              <a:buNone/>
            </a:pPr>
            <a:r>
              <a:rPr lang="nl-NL" dirty="0">
                <a:latin typeface="Bookman Old Style" panose="02050604050505020204" pitchFamily="18" charset="0"/>
              </a:rPr>
              <a:t>Rouw kent net als de liefde geen concurrentie.</a:t>
            </a:r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75587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ijdelijke aanduiding voor inhoud 8">
            <a:extLst>
              <a:ext uri="{FF2B5EF4-FFF2-40B4-BE49-F238E27FC236}">
                <a16:creationId xmlns:a16="http://schemas.microsoft.com/office/drawing/2014/main" id="{7469F399-7D92-C647-B404-1396AC9F52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239911"/>
            <a:ext cx="12192000" cy="361808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19C1FC2-04E7-C54A-BFD1-82C6FDF7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62164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nl-NL" sz="2800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Rouw &amp; Verlies    Café Brein Eindhoven          8 april ‘24</a:t>
            </a:r>
            <a:endParaRPr lang="nl-NL" sz="2800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EAEE5009-2056-47C6-9DDB-D6354B3AE7EC}"/>
              </a:ext>
            </a:extLst>
          </p:cNvPr>
          <p:cNvSpPr txBox="1"/>
          <p:nvPr/>
        </p:nvSpPr>
        <p:spPr>
          <a:xfrm>
            <a:off x="982133" y="1241778"/>
            <a:ext cx="9944814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Bookman Old Style" panose="02050604050505020204" pitchFamily="18" charset="0"/>
              </a:rPr>
              <a:t>Wat maakt Rouw nu zo moeilijk? </a:t>
            </a:r>
          </a:p>
          <a:p>
            <a:r>
              <a:rPr lang="nl-NL" dirty="0">
                <a:latin typeface="Bookman Old Style" panose="02050604050505020204" pitchFamily="18" charset="0"/>
              </a:rPr>
              <a:t>Of niet?</a:t>
            </a:r>
          </a:p>
          <a:p>
            <a:endParaRPr lang="nl-NL" dirty="0">
              <a:latin typeface="Bookman Old Style" panose="02050604050505020204" pitchFamily="18" charset="0"/>
            </a:endParaRPr>
          </a:p>
          <a:p>
            <a:r>
              <a:rPr lang="nl-NL" dirty="0">
                <a:latin typeface="Bookman Old Style" panose="02050604050505020204" pitchFamily="18" charset="0"/>
              </a:rPr>
              <a:t>Voor jezelf</a:t>
            </a:r>
          </a:p>
          <a:p>
            <a:r>
              <a:rPr lang="nl-NL" dirty="0">
                <a:latin typeface="Bookman Old Style" panose="02050604050505020204" pitchFamily="18" charset="0"/>
              </a:rPr>
              <a:t>Voor de ander</a:t>
            </a:r>
          </a:p>
          <a:p>
            <a:r>
              <a:rPr lang="nl-NL" dirty="0">
                <a:latin typeface="Bookman Old Style" panose="02050604050505020204" pitchFamily="18" charset="0"/>
              </a:rPr>
              <a:t>Voor  . . . . .</a:t>
            </a:r>
          </a:p>
          <a:p>
            <a:endParaRPr lang="nl-NL" dirty="0">
              <a:latin typeface="Bookman Old Style" panose="02050604050505020204" pitchFamily="18" charset="0"/>
            </a:endParaRPr>
          </a:p>
          <a:p>
            <a:r>
              <a:rPr lang="nl-NL" dirty="0">
                <a:latin typeface="Bookman Old Style" panose="02050604050505020204" pitchFamily="18" charset="0"/>
              </a:rPr>
              <a:t>Opgelegd ?</a:t>
            </a:r>
          </a:p>
          <a:p>
            <a:r>
              <a:rPr lang="nl-NL" dirty="0">
                <a:latin typeface="Bookman Old Style" panose="02050604050505020204" pitchFamily="18" charset="0"/>
              </a:rPr>
              <a:t>Verwachtingen ?</a:t>
            </a:r>
          </a:p>
          <a:p>
            <a:r>
              <a:rPr lang="nl-NL" dirty="0">
                <a:latin typeface="Bookman Old Style" panose="02050604050505020204" pitchFamily="18" charset="0"/>
              </a:rPr>
              <a:t>Meestal van de omgeving ?</a:t>
            </a:r>
          </a:p>
          <a:p>
            <a:endParaRPr lang="nl-NL" dirty="0">
              <a:latin typeface="Bookman Old Style" panose="02050604050505020204" pitchFamily="18" charset="0"/>
            </a:endParaRPr>
          </a:p>
          <a:p>
            <a:r>
              <a:rPr lang="nl-NL" dirty="0">
                <a:latin typeface="Bookman Old Style" panose="02050604050505020204" pitchFamily="18" charset="0"/>
              </a:rPr>
              <a:t>Troost – Ritueel.</a:t>
            </a:r>
          </a:p>
          <a:p>
            <a:r>
              <a:rPr lang="nl-NL" dirty="0">
                <a:latin typeface="Bookman Old Style" panose="02050604050505020204" pitchFamily="18" charset="0"/>
              </a:rPr>
              <a:t>Eigen ritueel bedacht? </a:t>
            </a:r>
          </a:p>
          <a:p>
            <a:r>
              <a:rPr lang="nl-NL" sz="2000" dirty="0"/>
              <a:t> 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B043114-5F30-457F-6BF0-24C31A8AEA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3760" y="959079"/>
            <a:ext cx="2390476" cy="46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186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ijdelijke aanduiding voor inhoud 8">
            <a:extLst>
              <a:ext uri="{FF2B5EF4-FFF2-40B4-BE49-F238E27FC236}">
                <a16:creationId xmlns:a16="http://schemas.microsoft.com/office/drawing/2014/main" id="{7469F399-7D92-C647-B404-1396AC9F52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966" y="3239911"/>
            <a:ext cx="12192000" cy="361808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19C1FC2-04E7-C54A-BFD1-82C6FDF7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62164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nl-NL" sz="2800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Rouw &amp; Verlies    Café Brein Eindhoven          </a:t>
            </a:r>
            <a:r>
              <a:rPr lang="nl-NL" sz="2400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8 april ‘24</a:t>
            </a:r>
            <a:endParaRPr lang="nl-NL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2350078A-99CA-490C-AB68-F9233174515C}"/>
              </a:ext>
            </a:extLst>
          </p:cNvPr>
          <p:cNvSpPr txBox="1"/>
          <p:nvPr/>
        </p:nvSpPr>
        <p:spPr>
          <a:xfrm>
            <a:off x="982133" y="1259408"/>
            <a:ext cx="10371667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endParaRPr lang="nl-NL" sz="1800" dirty="0">
              <a:solidFill>
                <a:schemeClr val="accent6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nl-NL" sz="1800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De lastigste </a:t>
            </a:r>
          </a:p>
          <a:p>
            <a:r>
              <a:rPr lang="nl-NL" sz="3600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Je nieuwe 100 % </a:t>
            </a:r>
          </a:p>
          <a:p>
            <a:pPr marL="0" indent="0">
              <a:buNone/>
            </a:pPr>
            <a:endParaRPr lang="nl-NL" sz="1800" dirty="0">
              <a:solidFill>
                <a:schemeClr val="accent6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pPr marL="0" indent="0">
              <a:buNone/>
            </a:pPr>
            <a:endParaRPr lang="nl-NL" dirty="0">
              <a:solidFill>
                <a:schemeClr val="accent6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nl-NL" sz="1800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De verwachtingen die onbeantwoord  blijven,</a:t>
            </a:r>
          </a:p>
          <a:p>
            <a:pPr marL="0" indent="0">
              <a:buNone/>
            </a:pPr>
            <a:r>
              <a:rPr lang="nl-NL" sz="1800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Of</a:t>
            </a:r>
          </a:p>
          <a:p>
            <a:pPr marL="0" indent="0">
              <a:buNone/>
            </a:pPr>
            <a:r>
              <a:rPr lang="nl-NL" sz="1800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De verwachtingen waaraan we niet kunnen voldoen? </a:t>
            </a:r>
          </a:p>
          <a:p>
            <a:pPr marL="0" indent="0">
              <a:buNone/>
            </a:pPr>
            <a:endParaRPr lang="nl-NL" dirty="0">
              <a:solidFill>
                <a:schemeClr val="accent6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pPr marL="0" indent="0">
              <a:buNone/>
            </a:pPr>
            <a:endParaRPr lang="nl-NL" dirty="0">
              <a:solidFill>
                <a:schemeClr val="accent6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pPr marL="0" indent="0">
              <a:buNone/>
            </a:pPr>
            <a:r>
              <a:rPr lang="nl-NL" sz="1800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Wanneer kun je tevreden zijn met je situatie? </a:t>
            </a:r>
          </a:p>
          <a:p>
            <a:pPr marL="0" indent="0" algn="ctr">
              <a:buNone/>
            </a:pPr>
            <a:endParaRPr lang="nl-NL" sz="1800" dirty="0">
              <a:solidFill>
                <a:schemeClr val="accent6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3" name="Afbeelding 2" descr="Beschaamd EMOJI clipart gratis te downloaden | FreeImages">
            <a:extLst>
              <a:ext uri="{FF2B5EF4-FFF2-40B4-BE49-F238E27FC236}">
                <a16:creationId xmlns:a16="http://schemas.microsoft.com/office/drawing/2014/main" id="{909828AE-9B47-EF77-2BFD-8C9EE945A4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8469" y="1343674"/>
            <a:ext cx="1271122" cy="1180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Afbeelding 3" descr="😠 Boos Gezicht op Apple iOS 13.1">
            <a:extLst>
              <a:ext uri="{FF2B5EF4-FFF2-40B4-BE49-F238E27FC236}">
                <a16:creationId xmlns:a16="http://schemas.microsoft.com/office/drawing/2014/main" id="{EDDEDCD6-3C5C-D494-8A20-9240B6B831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7626" y="3539577"/>
            <a:ext cx="1421054" cy="137799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Afbeelding 6" descr="huilen emoji. verdrietig emoticon gezicht met scheur druppel. 22932675  Vectorkunst bij Vecteezy">
            <a:extLst>
              <a:ext uri="{FF2B5EF4-FFF2-40B4-BE49-F238E27FC236}">
                <a16:creationId xmlns:a16="http://schemas.microsoft.com/office/drawing/2014/main" id="{064AE206-02E7-D11A-ABB9-5F4D32EC3A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966" y="2215674"/>
            <a:ext cx="1102750" cy="1102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Afbeelding 7" descr="22.000+ Bange Emoji Illustraties, royalty-free vector illustraties en  clip-art - iStock">
            <a:extLst>
              <a:ext uri="{FF2B5EF4-FFF2-40B4-BE49-F238E27FC236}">
                <a16:creationId xmlns:a16="http://schemas.microsoft.com/office/drawing/2014/main" id="{D113F9EF-0618-8726-2387-B4D7C5036D6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5104" y="2892085"/>
            <a:ext cx="1029186" cy="1137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Afbeelding 9" descr="6.200+ Enthousiaste Emoji Illustraties, royalty-free vector illustraties en  clip-art - iStock">
            <a:extLst>
              <a:ext uri="{FF2B5EF4-FFF2-40B4-BE49-F238E27FC236}">
                <a16:creationId xmlns:a16="http://schemas.microsoft.com/office/drawing/2014/main" id="{89790B36-581B-1FDF-8913-53DB898113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5905" y="1513028"/>
            <a:ext cx="1369798" cy="11371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56917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ijdelijke aanduiding voor inhoud 8">
            <a:extLst>
              <a:ext uri="{FF2B5EF4-FFF2-40B4-BE49-F238E27FC236}">
                <a16:creationId xmlns:a16="http://schemas.microsoft.com/office/drawing/2014/main" id="{7469F399-7D92-C647-B404-1396AC9F52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239911"/>
            <a:ext cx="12192000" cy="361808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19C1FC2-04E7-C54A-BFD1-82C6FDF7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62164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nl-NL" sz="2800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Rouw &amp; Verlies    Café Brein Eindhoven          8 april ‘24</a:t>
            </a:r>
            <a:endParaRPr lang="nl-NL" sz="2800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A30C3212-F19D-497D-B4C2-4005BDA383CC}"/>
              </a:ext>
            </a:extLst>
          </p:cNvPr>
          <p:cNvSpPr txBox="1"/>
          <p:nvPr/>
        </p:nvSpPr>
        <p:spPr>
          <a:xfrm>
            <a:off x="838200" y="1540933"/>
            <a:ext cx="482758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Bookman Old Style" panose="02050604050505020204" pitchFamily="18" charset="0"/>
              </a:rPr>
              <a:t>Grenzen.</a:t>
            </a:r>
          </a:p>
          <a:p>
            <a:r>
              <a:rPr lang="nl-NL" dirty="0">
                <a:latin typeface="Bookman Old Style" panose="02050604050505020204" pitchFamily="18" charset="0"/>
              </a:rPr>
              <a:t>Of liever gezegd begrenzen.</a:t>
            </a:r>
          </a:p>
          <a:p>
            <a:endParaRPr lang="nl-NL" dirty="0">
              <a:latin typeface="Bookman Old Style" panose="02050604050505020204" pitchFamily="18" charset="0"/>
            </a:endParaRPr>
          </a:p>
          <a:p>
            <a:r>
              <a:rPr lang="nl-NL" dirty="0">
                <a:latin typeface="Bookman Old Style" panose="02050604050505020204" pitchFamily="18" charset="0"/>
              </a:rPr>
              <a:t>Moet je alles met iedereen delen?</a:t>
            </a:r>
          </a:p>
          <a:p>
            <a:r>
              <a:rPr lang="nl-NL" dirty="0">
                <a:latin typeface="Bookman Old Style" panose="02050604050505020204" pitchFamily="18" charset="0"/>
              </a:rPr>
              <a:t>Hoe pak je het aan om STOP te zeggen.</a:t>
            </a:r>
          </a:p>
          <a:p>
            <a:endParaRPr lang="nl-NL" dirty="0">
              <a:latin typeface="Bookman Old Style" panose="02050604050505020204" pitchFamily="18" charset="0"/>
            </a:endParaRPr>
          </a:p>
          <a:p>
            <a:r>
              <a:rPr lang="nl-NL" dirty="0">
                <a:latin typeface="Bookman Old Style" panose="02050604050505020204" pitchFamily="18" charset="0"/>
              </a:rPr>
              <a:t>Draai het eens om, zou je het raar vinden als de ander zou zeggen “ik heb er nu even geen behoefte aan om te vertellen”. </a:t>
            </a:r>
          </a:p>
          <a:p>
            <a:endParaRPr lang="nl-NL" dirty="0">
              <a:latin typeface="Bookman Old Style" panose="02050604050505020204" pitchFamily="18" charset="0"/>
            </a:endParaRPr>
          </a:p>
          <a:p>
            <a:r>
              <a:rPr lang="nl-NL" dirty="0">
                <a:latin typeface="Bookman Old Style" panose="02050604050505020204" pitchFamily="18" charset="0"/>
              </a:rPr>
              <a:t>Wie heeft er ervaring mee?</a:t>
            </a:r>
          </a:p>
          <a:p>
            <a:endParaRPr lang="nl-NL" dirty="0"/>
          </a:p>
          <a:p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57759D56-90EB-E18D-B607-42DD1A622F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745588" y="2012950"/>
            <a:ext cx="3776133" cy="283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929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ijdelijke aanduiding voor inhoud 8">
            <a:extLst>
              <a:ext uri="{FF2B5EF4-FFF2-40B4-BE49-F238E27FC236}">
                <a16:creationId xmlns:a16="http://schemas.microsoft.com/office/drawing/2014/main" id="{7469F399-7D92-C647-B404-1396AC9F52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061" y="3073701"/>
            <a:ext cx="12192000" cy="361808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19C1FC2-04E7-C54A-BFD1-82C6FDF7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261" y="529237"/>
            <a:ext cx="10515600" cy="662164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nl-NL" sz="2800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Rouw &amp; Verlies    Café Brein Eindhoven          8 april ‘24</a:t>
            </a:r>
            <a:endParaRPr lang="nl-NL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744E1FFB-F9CC-AA24-6D54-305DAE3D9FAA}"/>
              </a:ext>
            </a:extLst>
          </p:cNvPr>
          <p:cNvSpPr txBox="1"/>
          <p:nvPr/>
        </p:nvSpPr>
        <p:spPr>
          <a:xfrm>
            <a:off x="838200" y="1408929"/>
            <a:ext cx="609420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nl-NL" sz="1800" dirty="0">
              <a:latin typeface="Bookman Old Style" panose="02050604050505020204" pitchFamily="18" charset="0"/>
            </a:endParaRPr>
          </a:p>
          <a:p>
            <a:endParaRPr lang="nl-NL" dirty="0">
              <a:latin typeface="Bookman Old Style" panose="02050604050505020204" pitchFamily="18" charset="0"/>
            </a:endParaRPr>
          </a:p>
          <a:p>
            <a:r>
              <a:rPr lang="nl-NL" sz="1800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Als je er dan niet alleen mee verder komt?</a:t>
            </a:r>
          </a:p>
          <a:p>
            <a:endParaRPr lang="nl-NL" sz="1800" dirty="0">
              <a:solidFill>
                <a:schemeClr val="accent6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endParaRPr lang="nl-NL" sz="1800" dirty="0">
              <a:solidFill>
                <a:schemeClr val="accent6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r>
              <a:rPr lang="nl-NL" sz="1800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Dan kan Rouw &amp; Verliesbegeleiding helpen.</a:t>
            </a:r>
          </a:p>
          <a:p>
            <a:endParaRPr lang="nl-NL" sz="1800" dirty="0">
              <a:solidFill>
                <a:schemeClr val="accent6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r>
              <a:rPr lang="nl-NL" sz="1800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Kom dan bij mij aan de keukentafel.</a:t>
            </a:r>
          </a:p>
          <a:p>
            <a:r>
              <a:rPr lang="nl-NL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(Of ik kom naar je toe)</a:t>
            </a:r>
            <a:endParaRPr lang="nl-NL" sz="1800" dirty="0">
              <a:solidFill>
                <a:schemeClr val="accent6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r>
              <a:rPr lang="nl-NL" sz="1800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Ik help je bij het ontrafelen van de wirwar,</a:t>
            </a:r>
          </a:p>
          <a:p>
            <a:r>
              <a:rPr lang="nl-NL" sz="1800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Waardoor je inzicht en overzicht en uitzicht</a:t>
            </a:r>
          </a:p>
          <a:p>
            <a:r>
              <a:rPr lang="nl-NL" sz="1800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 gaat ervaren.</a:t>
            </a:r>
            <a:endParaRPr lang="nl-NL" dirty="0">
              <a:solidFill>
                <a:schemeClr val="accent6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CB53F974-28ED-5B0A-F3BB-A309E90A0C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955" y="1368285"/>
            <a:ext cx="4298314" cy="429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544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0BB2338ADD9FF4CB9432795BE490A57" ma:contentTypeVersion="18" ma:contentTypeDescription="Een nieuw document maken." ma:contentTypeScope="" ma:versionID="f8f06b34571710b7c827549fff29d45f">
  <xsd:schema xmlns:xsd="http://www.w3.org/2001/XMLSchema" xmlns:xs="http://www.w3.org/2001/XMLSchema" xmlns:p="http://schemas.microsoft.com/office/2006/metadata/properties" xmlns:ns2="a41a5691-57d2-4488-a0d1-5c77247fce8c" xmlns:ns3="5c77743c-7f12-4c3f-946a-d9a0d3434fe5" xmlns:ns4="053cef3b-101d-4d28-ab15-4179cf284cd3" targetNamespace="http://schemas.microsoft.com/office/2006/metadata/properties" ma:root="true" ma:fieldsID="87c549d1864aac9c526605fdabe457dd" ns2:_="" ns3:_="" ns4:_="">
    <xsd:import namespace="a41a5691-57d2-4488-a0d1-5c77247fce8c"/>
    <xsd:import namespace="5c77743c-7f12-4c3f-946a-d9a0d3434fe5"/>
    <xsd:import namespace="053cef3b-101d-4d28-ab15-4179cf284cd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1a5691-57d2-4488-a0d1-5c77247fce8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Afbeeldingtags" ma:readOnly="false" ma:fieldId="{5cf76f15-5ced-4ddc-b409-7134ff3c332f}" ma:taxonomyMulti="true" ma:sspId="f649ff6f-bddc-442b-8e12-bcdb31572b4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77743c-7f12-4c3f-946a-d9a0d3434fe5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3cef3b-101d-4d28-ab15-4179cf284cd3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e9e6f86f-b1b7-4862-9cc9-fdb79c1f5593}" ma:internalName="TaxCatchAll" ma:showField="CatchAllData" ma:web="5c77743c-7f12-4c3f-946a-d9a0d3434fe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106B510-0B5E-408D-9059-692FDC9C7B49}"/>
</file>

<file path=customXml/itemProps2.xml><?xml version="1.0" encoding="utf-8"?>
<ds:datastoreItem xmlns:ds="http://schemas.openxmlformats.org/officeDocument/2006/customXml" ds:itemID="{2494A165-2A4D-4B48-8B17-9E8F97A7E7F1}"/>
</file>

<file path=docProps/app.xml><?xml version="1.0" encoding="utf-8"?>
<Properties xmlns="http://schemas.openxmlformats.org/officeDocument/2006/extended-properties" xmlns:vt="http://schemas.openxmlformats.org/officeDocument/2006/docPropsVTypes">
  <TotalTime>1361</TotalTime>
  <Words>590</Words>
  <Application>Microsoft Office PowerPoint</Application>
  <PresentationFormat>Breedbeeld</PresentationFormat>
  <Paragraphs>137</Paragraphs>
  <Slides>9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9</vt:i4>
      </vt:variant>
    </vt:vector>
  </HeadingPairs>
  <TitlesOfParts>
    <vt:vector size="15" baseType="lpstr">
      <vt:lpstr>Arial</vt:lpstr>
      <vt:lpstr>Bookman Old Style</vt:lpstr>
      <vt:lpstr>Calibri</vt:lpstr>
      <vt:lpstr>Calibri Light</vt:lpstr>
      <vt:lpstr>Comic Sans MS</vt:lpstr>
      <vt:lpstr>Kantoorthema</vt:lpstr>
      <vt:lpstr>Rouw &amp; Verlies    Café Brein Eindhoven          8 april ‘24</vt:lpstr>
      <vt:lpstr>Rouw &amp; Verlies    Café Brein Eindhoven          8 april ‘24</vt:lpstr>
      <vt:lpstr>Rouw &amp; Verlies    Café Brein Eindhoven          8 april ‘24</vt:lpstr>
      <vt:lpstr>Rouw &amp; Verlies    Café Brein Eindhoven          8 april ‘24</vt:lpstr>
      <vt:lpstr>Rouw &amp; Verlies    Café Brein Eindhoven          8 april ‘24</vt:lpstr>
      <vt:lpstr>Rouw &amp; Verlies    Café Brein Eindhoven          8 april ‘24</vt:lpstr>
      <vt:lpstr>Rouw &amp; Verlies    Café Brein Eindhoven          8 april ‘24</vt:lpstr>
      <vt:lpstr>Rouw &amp; Verlies    Café Brein Eindhoven          8 april ‘24</vt:lpstr>
      <vt:lpstr>Rouw &amp; Verlies    Café Brein Eindhoven          8 april ‘24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Aniek Smits</dc:creator>
  <cp:lastModifiedBy>Monique Verhaegh</cp:lastModifiedBy>
  <cp:revision>26</cp:revision>
  <cp:lastPrinted>2024-04-08T14:22:39Z</cp:lastPrinted>
  <dcterms:created xsi:type="dcterms:W3CDTF">2021-03-16T14:29:05Z</dcterms:created>
  <dcterms:modified xsi:type="dcterms:W3CDTF">2024-04-08T14:39:36Z</dcterms:modified>
</cp:coreProperties>
</file>